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1" r:id="rId6"/>
    <p:sldId id="264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8" autoAdjust="0"/>
    <p:restoredTop sz="50000"/>
  </p:normalViewPr>
  <p:slideViewPr>
    <p:cSldViewPr snapToGrid="0">
      <p:cViewPr varScale="1">
        <p:scale>
          <a:sx n="99" d="100"/>
          <a:sy n="99" d="100"/>
        </p:scale>
        <p:origin x="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A7EA60-5645-1FB8-4A67-1B59E19B5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A578BE7-B7A6-C158-44A4-668B2957B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7D292E-3FDC-B273-0084-7F4D42CE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EA7EC9-192F-0E6F-3193-669F2AC0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E07674-8DA1-1888-B121-5E57344D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55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A56D35-08A3-3E53-7306-E1C66964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9DAB03A-F8DC-E449-D855-4E4D2F406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D911FE-5F69-738A-D056-832D45F5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645E56-F850-648C-B478-CC05BAA0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CD0D1D-C66E-45A5-90F3-5E5B9C13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45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5319968-3D03-7B19-CD17-3C7F6B1E9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D47EEA9-57FB-DBE4-C14B-7AEF6A38F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49F14F-AFA0-FEC0-CF89-FDAF52D8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768DC3-88F1-6474-DF50-68AAB8A2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070B33-6D74-A4F2-83E2-DCFD46B2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54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398D3-2794-EA77-466E-326EA6C0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A8A21E-7DD6-0565-28DE-780F7B8FD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F0BB33-B59E-21D2-E03F-9C97D71E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E9D7B2-F268-970B-8C2A-C17E4246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DC04DE-4D81-A1AA-AC58-4B82796D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64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B06C30-3C25-B720-31DA-0E4A0B60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D35BDE-DF9D-9F9B-EBA5-B415958E4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149936-1BCC-C17E-EB08-C16E03B9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66C821-B4CF-2D3C-C5FE-34393EC0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70968E-F6F0-6839-037C-A02FBFF0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51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E6450D-DA1E-B6D7-C0E1-AD3610D0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0CEE79-989F-3230-5EAA-CAC401C4A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964752-95BD-1E3D-4ABB-C2F70315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D86B066-050B-745F-B9EC-D3F71D91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D902CF-914A-4705-A721-B4B5EDAD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CB062F-AEFF-66DE-15DB-341FAF29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98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ACEB53-36BB-6654-C153-4304B559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B90BE49-4450-359A-23A2-65DC93E7C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400CD5-E71C-2F0C-DBFD-F8ABCB874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37B03A6-9C88-3B50-E06C-7BD8F40FE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E39D160-4259-6588-79A4-66B887AA6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3F67825-DC90-F30D-1EC7-4CC83A99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E4D5D98-6E8D-6F5C-352A-DD51FC34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EC82FE0-C0DA-8981-ED3D-E01B9CB9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84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9238F1-4243-7618-3E6E-214EC3E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95AFCA-5071-2DEC-9120-BA0DC1A7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DC54CED-70F9-BEEA-3E83-23FB3E7A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07A536C-22DD-5137-BF50-23AA52C3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67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3CFD1EA-8D49-4A1D-DD8C-7B32ED64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A67EBB6-7BF8-5B28-B75E-C3D51F8D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57C3C0-7F38-817F-57C3-AFC6AF31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18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BF9BA-4052-D1EF-E021-55D2D8A5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375425-CDAA-CA56-2785-D49D7F56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7106B5-C90B-D6CA-70DE-58A53B3DA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3D7B41F-B7A2-DB3F-7D9C-D218B4EB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4D5298-2450-AA1A-2DF7-D7397F7D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2AF3DF-B013-7804-6E74-BE8494A0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379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1A9EA4-91F9-4FB8-CDE4-BD23660E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BA6BAC7-018A-AF09-AABE-38674B83C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94A998-D901-7784-3ADA-78F8FDF2E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8FF91-392C-3B3C-8C59-F8E38B24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EA1F79-2D45-FD12-78AD-79D80DCD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D6D801-FC9E-0915-D069-0CD63AE2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81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937F232-44FA-6C7E-845E-504071CE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4E7087-DF93-2790-4B90-A67FE8684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6BA200-EDDD-B0DF-7FAE-7C30FFE7D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97309-2E95-4552-A6A5-4267EE2E9924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AA5877-FCE3-3314-C67E-DDA452FD7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C515BC-EBF9-B9AC-E11D-7F5C54137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D7722-2D64-400A-A55D-29EF76BEE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53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udiokinetic.com/ja/wwise/overview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4743D5-35DD-4573-2099-C1ED69EE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5249"/>
            <a:ext cx="10515600" cy="1325563"/>
          </a:xfrm>
        </p:spPr>
        <p:txBody>
          <a:bodyPr/>
          <a:lstStyle/>
          <a:p>
            <a:pPr algn="ctr"/>
            <a:r>
              <a:rPr kumimoji="1" lang="en-US" altLang="ja-JP" b="1" dirty="0"/>
              <a:t> </a:t>
            </a:r>
            <a:r>
              <a:rPr kumimoji="1" lang="en-US" altLang="ja-JP" b="1" dirty="0" err="1"/>
              <a:t>miniEvo</a:t>
            </a:r>
            <a:r>
              <a:rPr kumimoji="1" lang="en-US" altLang="ja-JP" b="1" dirty="0"/>
              <a:t> CINEMA</a:t>
            </a:r>
            <a:br>
              <a:rPr kumimoji="1" lang="en-US" altLang="ja-JP" b="1" dirty="0"/>
            </a:br>
            <a:r>
              <a:rPr kumimoji="1" lang="zh-TW" altLang="en-US" b="1" dirty="0"/>
              <a:t>針對聲</a:t>
            </a:r>
            <a:r>
              <a:rPr kumimoji="1" lang="ja-JP" altLang="en-US" b="1" dirty="0"/>
              <a:t>音</a:t>
            </a:r>
            <a:r>
              <a:rPr kumimoji="1" lang="zh-TW" altLang="en-US" b="1" dirty="0"/>
              <a:t>實裝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CFF1297-0871-A810-ECFF-0B6E042AE457}"/>
              </a:ext>
            </a:extLst>
          </p:cNvPr>
          <p:cNvSpPr txBox="1"/>
          <p:nvPr/>
        </p:nvSpPr>
        <p:spPr>
          <a:xfrm>
            <a:off x="5559635" y="439432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2024.6.3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12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94647F-11D2-B563-DD7C-0600624E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621"/>
          </a:xfrm>
        </p:spPr>
        <p:txBody>
          <a:bodyPr>
            <a:normAutofit/>
          </a:bodyPr>
          <a:lstStyle/>
          <a:p>
            <a:r>
              <a:rPr kumimoji="1" lang="zh-TW" altLang="en-US" sz="3200" b="1" dirty="0"/>
              <a:t>聲音的再現及其處理</a:t>
            </a:r>
            <a:endParaRPr kumimoji="1" lang="ja-JP" altLang="en-US" sz="3200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2C49F6-FE3B-0126-1D8A-71976F64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800" dirty="0"/>
              <a:t>在再現每個時代的音訊時，大致假設以下的處理。</a:t>
            </a:r>
            <a:br>
              <a:rPr lang="en-US" altLang="ja-JP" sz="1800" dirty="0"/>
            </a:br>
            <a:r>
              <a:rPr lang="zh-TW" altLang="en-US" sz="1800" dirty="0"/>
              <a:t>依每個</a:t>
            </a:r>
            <a:r>
              <a:rPr lang="ja-JP" altLang="en-US" sz="1800" dirty="0"/>
              <a:t>再現</a:t>
            </a:r>
            <a:r>
              <a:rPr lang="zh-TW" altLang="en-US" sz="1800" dirty="0"/>
              <a:t>的</a:t>
            </a:r>
            <a:r>
              <a:rPr lang="ja-JP" altLang="en-US" sz="1800" dirty="0"/>
              <a:t>時代</a:t>
            </a:r>
            <a:r>
              <a:rPr lang="zh-TW" altLang="en-US" sz="1800" dirty="0"/>
              <a:t>所</a:t>
            </a:r>
            <a:r>
              <a:rPr lang="ja-JP" altLang="en-US" sz="1800" dirty="0"/>
              <a:t>利用</a:t>
            </a:r>
            <a:r>
              <a:rPr lang="zh-TW" altLang="en-US" sz="1800" dirty="0"/>
              <a:t>的處理會不一樣</a:t>
            </a:r>
            <a:r>
              <a:rPr lang="ja-JP" altLang="en-US" sz="1800" dirty="0"/>
              <a:t>。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１．</a:t>
            </a:r>
            <a:r>
              <a:rPr lang="zh-TW" altLang="en-US" sz="1800" dirty="0"/>
              <a:t>透過電視或收音機等特定播放裝置模擬聲音（</a:t>
            </a:r>
            <a:r>
              <a:rPr lang="en-US" altLang="ja-JP" sz="1800" dirty="0"/>
              <a:t> IR Convolution </a:t>
            </a:r>
            <a:r>
              <a:rPr lang="zh-TW" altLang="en-US" sz="1800" dirty="0"/>
              <a:t>）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２．</a:t>
            </a:r>
            <a:r>
              <a:rPr lang="en-US" altLang="ja-JP" sz="1800" dirty="0"/>
              <a:t>EQ</a:t>
            </a:r>
            <a:r>
              <a:rPr lang="ja-JP" altLang="en-US" sz="1800" dirty="0"/>
              <a:t>・</a:t>
            </a:r>
            <a:r>
              <a:rPr lang="en-US" altLang="ja-JP" sz="1800" dirty="0"/>
              <a:t>Filter</a:t>
            </a:r>
            <a:r>
              <a:rPr lang="zh-TW" altLang="en-US" sz="1800" dirty="0"/>
              <a:t>處理</a:t>
            </a:r>
            <a:r>
              <a:rPr lang="ja-JP" altLang="en-US" sz="1800" dirty="0"/>
              <a:t>（音質調整）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３．</a:t>
            </a:r>
            <a:r>
              <a:rPr lang="zh-TW" altLang="en-US" sz="1800" dirty="0"/>
              <a:t>失真處理</a:t>
            </a:r>
            <a:r>
              <a:rPr lang="ja-JP" altLang="en-US" sz="1800" dirty="0"/>
              <a:t>（</a:t>
            </a:r>
            <a:r>
              <a:rPr lang="zh-TW" altLang="en-US" sz="1800" dirty="0"/>
              <a:t>聲音失真和劣化的再現</a:t>
            </a:r>
            <a:r>
              <a:rPr lang="ja-JP" altLang="en-US" sz="1800" dirty="0"/>
              <a:t>）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４．</a:t>
            </a:r>
            <a:r>
              <a:rPr lang="en-US" altLang="ja-JP" sz="1800" dirty="0"/>
              <a:t>Device Noise </a:t>
            </a:r>
            <a:r>
              <a:rPr lang="zh-TW" altLang="en-US" sz="1800" dirty="0"/>
              <a:t>處理</a:t>
            </a:r>
            <a:r>
              <a:rPr lang="ja-JP" altLang="en-US" sz="1800" dirty="0"/>
              <a:t>（</a:t>
            </a:r>
            <a:r>
              <a:rPr lang="zh-TW" altLang="en-US" sz="1800" dirty="0"/>
              <a:t>在播放裝置添加的雜訊</a:t>
            </a:r>
            <a:r>
              <a:rPr lang="ja-JP" altLang="en-US" sz="1800" dirty="0"/>
              <a:t>。例：</a:t>
            </a:r>
            <a:r>
              <a:rPr lang="zh-TW" altLang="en-US" sz="1800" dirty="0"/>
              <a:t>磁帶噪音等</a:t>
            </a:r>
            <a:r>
              <a:rPr lang="ja-JP" altLang="en-US" sz="1800" dirty="0"/>
              <a:t>）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５．</a:t>
            </a:r>
            <a:r>
              <a:rPr lang="zh-TW" altLang="en-US" sz="1800" dirty="0"/>
              <a:t>壓縮處理（調整音量變化的處理） 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５．</a:t>
            </a:r>
            <a:r>
              <a:rPr lang="en-US" altLang="zh-TW" sz="1800" dirty="0"/>
              <a:t> Flutter </a:t>
            </a:r>
            <a:r>
              <a:rPr lang="ja-JP" altLang="en-US" sz="1800" dirty="0"/>
              <a:t>・</a:t>
            </a:r>
            <a:r>
              <a:rPr lang="en-US" altLang="zh-TW" sz="1800" dirty="0"/>
              <a:t> Wow</a:t>
            </a:r>
            <a:r>
              <a:rPr lang="zh-TW" altLang="en-US" sz="1800" dirty="0"/>
              <a:t>處理</a:t>
            </a:r>
            <a:r>
              <a:rPr lang="ja-JP" altLang="en-US" sz="1800" dirty="0"/>
              <a:t>（</a:t>
            </a:r>
            <a:r>
              <a:rPr lang="zh-TW" altLang="en-US" sz="1800" dirty="0"/>
              <a:t>聲</a:t>
            </a:r>
            <a:r>
              <a:rPr lang="ja-JP" altLang="en-US" sz="1800" dirty="0"/>
              <a:t>音</a:t>
            </a:r>
            <a:r>
              <a:rPr lang="zh-TW" altLang="en-US" sz="1800" dirty="0"/>
              <a:t>的抖晃</a:t>
            </a:r>
            <a:r>
              <a:rPr lang="ja-JP" altLang="en-US" sz="1800" dirty="0"/>
              <a:t>・</a:t>
            </a:r>
            <a:r>
              <a:rPr lang="zh-TW" altLang="en-US" sz="1800" dirty="0"/>
              <a:t>跳動的</a:t>
            </a:r>
            <a:r>
              <a:rPr lang="ja-JP" altLang="en-US" sz="1800" dirty="0"/>
              <a:t>再現）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６．</a:t>
            </a:r>
            <a:r>
              <a:rPr lang="en-US" altLang="ja-JP" sz="1800" dirty="0"/>
              <a:t> Gate </a:t>
            </a:r>
            <a:r>
              <a:rPr lang="zh-TW" altLang="en-US" sz="1800" dirty="0"/>
              <a:t>處理</a:t>
            </a:r>
            <a:r>
              <a:rPr lang="ja-JP" altLang="en-US" sz="1800" dirty="0"/>
              <a:t>（</a:t>
            </a:r>
            <a:r>
              <a:rPr lang="zh-TW" altLang="en-US" sz="1800" dirty="0"/>
              <a:t>抑制噪音的處理</a:t>
            </a:r>
            <a:r>
              <a:rPr lang="ja-JP" altLang="en-US" sz="1800" dirty="0"/>
              <a:t>）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lang="zh-TW" altLang="en-US" sz="1800" dirty="0"/>
              <a:t>使用能統整</a:t>
            </a:r>
            <a:r>
              <a:rPr lang="ja-JP" altLang="en-US" sz="1800" dirty="0"/>
              <a:t>上</a:t>
            </a:r>
            <a:r>
              <a:rPr lang="zh-TW" altLang="en-US" sz="1800" dirty="0"/>
              <a:t>述處理的混音器</a:t>
            </a:r>
            <a:r>
              <a:rPr lang="en-US" altLang="zh-TW" sz="1800" dirty="0"/>
              <a:t>(</a:t>
            </a:r>
            <a:r>
              <a:rPr lang="en-US" altLang="ja-JP" sz="1800" dirty="0"/>
              <a:t>plugin</a:t>
            </a:r>
            <a:r>
              <a:rPr lang="ja-JP" altLang="en-US" sz="1800" dirty="0"/>
              <a:t>）、</a:t>
            </a:r>
            <a:r>
              <a:rPr lang="zh-TW" altLang="en-US" sz="1800" dirty="0"/>
              <a:t>再現各種時代的聲音</a:t>
            </a:r>
            <a:r>
              <a:rPr lang="ja-JP" altLang="en-US" sz="1800" dirty="0"/>
              <a:t>。</a:t>
            </a:r>
            <a:br>
              <a:rPr lang="en-US" altLang="ja-JP" sz="1800" dirty="0"/>
            </a:br>
            <a:r>
              <a:rPr lang="ja-JP" altLang="en-US" sz="1800" dirty="0"/>
              <a:t>代表</a:t>
            </a:r>
            <a:r>
              <a:rPr lang="zh-TW" altLang="en-US" sz="1800" dirty="0"/>
              <a:t>性的產品在這裡</a:t>
            </a:r>
            <a:r>
              <a:rPr lang="ja-JP" altLang="en-US" sz="1800" dirty="0"/>
              <a:t>。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C8EB1906-03B0-6DFF-D2F3-858FFEA34B4C}"/>
              </a:ext>
            </a:extLst>
          </p:cNvPr>
          <p:cNvSpPr/>
          <p:nvPr/>
        </p:nvSpPr>
        <p:spPr>
          <a:xfrm>
            <a:off x="7583317" y="3874236"/>
            <a:ext cx="3476567" cy="1231163"/>
          </a:xfrm>
          <a:prstGeom prst="wedgeRectCallout">
            <a:avLst>
              <a:gd name="adj1" fmla="val -57640"/>
              <a:gd name="adj2" fmla="val -263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想定</a:t>
            </a:r>
            <a:r>
              <a:rPr kumimoji="1" lang="en-US" altLang="ja-JP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</a:t>
            </a:r>
            <a:r>
              <a:rPr kumimoji="1"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種</a:t>
            </a:r>
            <a:r>
              <a:rPr kumimoji="1"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的處理</a:t>
            </a:r>
            <a:r>
              <a:rPr kumimoji="1"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。</a:t>
            </a:r>
            <a:endParaRPr kumimoji="1" lang="en-US" altLang="ja-JP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No.2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及</a:t>
            </a:r>
            <a:r>
              <a:rPr lang="en-US" altLang="ja-JP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的處理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、一般的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處理應該可以做</a:t>
            </a:r>
            <a:r>
              <a:rPr lang="en-US" altLang="zh-TW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,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到</a:t>
            </a:r>
            <a:r>
              <a:rPr lang="en-US" altLang="zh-TW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, 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但其他的</a:t>
            </a:r>
            <a:r>
              <a:rPr lang="en-US" altLang="zh-TW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種處理可能需要特殊處理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。</a:t>
            </a:r>
            <a:endParaRPr kumimoji="1" lang="ja-JP" altLang="en-US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1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0406C8-FC4A-1108-CF1E-B7624A0E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44686"/>
            <a:ext cx="4578863" cy="683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600" b="1" dirty="0" err="1"/>
              <a:t>McDSP</a:t>
            </a:r>
            <a:r>
              <a:rPr lang="ja-JP" altLang="en-US" sz="1600" b="1" dirty="0"/>
              <a:t> </a:t>
            </a:r>
            <a:r>
              <a:rPr lang="en-US" altLang="ja-JP" sz="1600" b="1" dirty="0" err="1"/>
              <a:t>FutzBox</a:t>
            </a:r>
            <a:endParaRPr lang="en-US" altLang="ja-JP" sz="1600" b="1" dirty="0"/>
          </a:p>
          <a:p>
            <a:pPr marL="0" indent="0">
              <a:buNone/>
            </a:pPr>
            <a:r>
              <a:rPr lang="en-US" altLang="ja-JP" sz="1600" dirty="0"/>
              <a:t>https://www.minet.jp/brand/mcdsp/futzbox/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09E7F81-B795-0287-B19F-D9C85F0F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4629"/>
            <a:ext cx="3953733" cy="18674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ADA5010-499F-559A-4032-05212C541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88224"/>
            <a:ext cx="3953733" cy="1813038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958958AD-02D8-1FC2-4DA4-0A48C2BF4620}"/>
              </a:ext>
            </a:extLst>
          </p:cNvPr>
          <p:cNvSpPr txBox="1">
            <a:spLocks/>
          </p:cNvSpPr>
          <p:nvPr/>
        </p:nvSpPr>
        <p:spPr>
          <a:xfrm>
            <a:off x="833505" y="5392650"/>
            <a:ext cx="4824436" cy="68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 b="1" dirty="0" err="1"/>
              <a:t>Audiothing</a:t>
            </a:r>
            <a:r>
              <a:rPr lang="en-US" altLang="ja-JP" sz="1600" b="1" dirty="0"/>
              <a:t> Speakers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 dirty="0"/>
              <a:t>https://sonicwire.com/product/A9381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A2AD01A6-E28C-43BE-EF0F-F091D449C14D}"/>
              </a:ext>
            </a:extLst>
          </p:cNvPr>
          <p:cNvSpPr txBox="1">
            <a:spLocks/>
          </p:cNvSpPr>
          <p:nvPr/>
        </p:nvSpPr>
        <p:spPr>
          <a:xfrm>
            <a:off x="6095999" y="4499840"/>
            <a:ext cx="5106483" cy="683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 b="1" dirty="0" err="1"/>
              <a:t>AudioEase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Speakerphone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 dirty="0"/>
              <a:t>https://formula-audio.co.jp/audioease/speakerphone.html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16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0580A49-E247-34D4-B617-A080E931C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4629"/>
            <a:ext cx="3732507" cy="3815778"/>
          </a:xfrm>
          <a:prstGeom prst="rect">
            <a:avLst/>
          </a:prstGeom>
        </p:spPr>
      </p:pic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A3D8922E-F48C-424A-B416-571739C90137}"/>
              </a:ext>
            </a:extLst>
          </p:cNvPr>
          <p:cNvSpPr/>
          <p:nvPr/>
        </p:nvSpPr>
        <p:spPr>
          <a:xfrm>
            <a:off x="4992519" y="5463551"/>
            <a:ext cx="2573052" cy="612648"/>
          </a:xfrm>
          <a:prstGeom prst="wedgeRectCallout">
            <a:avLst>
              <a:gd name="adj1" fmla="val -57640"/>
              <a:gd name="adj2" fmla="val -263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有看過介紹的</a:t>
            </a:r>
            <a:r>
              <a:rPr kumimoji="1" lang="en-US" altLang="zh-TW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Video</a:t>
            </a:r>
            <a:r>
              <a:rPr kumimoji="1"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kumimoji="1"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能聽得出來聲音</a:t>
            </a:r>
            <a:r>
              <a:rPr kumimoji="1" lang="en-US" altLang="zh-TW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effect </a:t>
            </a:r>
            <a:r>
              <a:rPr kumimoji="1"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的氛圍</a:t>
            </a:r>
            <a:r>
              <a:rPr kumimoji="1"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244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13A728-15A4-6DEA-1E92-2FC494D5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5704"/>
            <a:ext cx="10515600" cy="5661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dirty="0"/>
              <a:t>因為這些混音器都是</a:t>
            </a:r>
            <a:r>
              <a:rPr lang="en-US" altLang="zh-TW" sz="1800" dirty="0"/>
              <a:t>PC </a:t>
            </a:r>
            <a:r>
              <a:rPr lang="zh-TW" altLang="en-US" sz="1800" dirty="0"/>
              <a:t>專用的</a:t>
            </a:r>
            <a:r>
              <a:rPr lang="ja-JP" altLang="en-US" sz="1800" dirty="0"/>
              <a:t>、</a:t>
            </a:r>
            <a:r>
              <a:rPr lang="zh-TW" altLang="en-US" sz="1800" dirty="0"/>
              <a:t>所以針對錄下來的聲音要做加工需要有在</a:t>
            </a:r>
            <a:r>
              <a:rPr lang="en-US" altLang="zh-TW" sz="1800" dirty="0"/>
              <a:t>Device </a:t>
            </a:r>
            <a:r>
              <a:rPr lang="zh-TW" altLang="en-US" sz="1800" dirty="0"/>
              <a:t>裡的處理聲音的方法</a:t>
            </a:r>
            <a:r>
              <a:rPr lang="ja-JP" altLang="en-US" sz="1800" dirty="0"/>
              <a:t>。</a:t>
            </a:r>
            <a:endParaRPr lang="en-US" altLang="ja-JP" sz="1800" dirty="0"/>
          </a:p>
          <a:p>
            <a:pPr marL="0" indent="0">
              <a:buNone/>
            </a:pPr>
            <a:r>
              <a:rPr kumimoji="1" lang="zh-TW" altLang="en-US" sz="1800" dirty="0"/>
              <a:t>以實現</a:t>
            </a:r>
            <a:r>
              <a:rPr kumimoji="1" lang="ja-JP" altLang="en-US" sz="1800" dirty="0"/>
              <a:t>難易度</a:t>
            </a:r>
            <a:r>
              <a:rPr kumimoji="1" lang="zh-TW" altLang="en-US" sz="1800" dirty="0"/>
              <a:t>有</a:t>
            </a:r>
            <a:r>
              <a:rPr kumimoji="1" lang="ja-JP" altLang="en-US" sz="1800" dirty="0"/>
              <a:t>３</a:t>
            </a:r>
            <a:r>
              <a:rPr lang="zh-TW" altLang="en-US" sz="1800" dirty="0"/>
              <a:t>個程度</a:t>
            </a:r>
            <a:r>
              <a:rPr kumimoji="1" lang="ja-JP" altLang="en-US" sz="1800" dirty="0"/>
              <a:t>、</a:t>
            </a:r>
            <a:r>
              <a:rPr kumimoji="1" lang="zh-TW" altLang="en-US" sz="1800" dirty="0"/>
              <a:t>需要從聲</a:t>
            </a:r>
            <a:r>
              <a:rPr kumimoji="1" lang="ja-JP" altLang="en-US" sz="1800" dirty="0"/>
              <a:t>音</a:t>
            </a:r>
            <a:r>
              <a:rPr lang="zh-TW" altLang="en-US" sz="1800" dirty="0"/>
              <a:t>的</a:t>
            </a:r>
            <a:r>
              <a:rPr kumimoji="1" lang="ja-JP" altLang="en-US" sz="1800" dirty="0"/>
              <a:t>再現性、</a:t>
            </a:r>
            <a:r>
              <a:rPr kumimoji="1" lang="en-US" altLang="ja-JP" sz="1800" dirty="0"/>
              <a:t>Device</a:t>
            </a:r>
            <a:r>
              <a:rPr lang="zh-TW" altLang="en-US" sz="1800" dirty="0"/>
              <a:t>所</a:t>
            </a:r>
            <a:r>
              <a:rPr kumimoji="1" lang="ja-JP" altLang="en-US" sz="1800" dirty="0"/>
              <a:t>採用</a:t>
            </a:r>
            <a:r>
              <a:rPr kumimoji="1" lang="zh-TW" altLang="en-US" sz="1800" dirty="0"/>
              <a:t>的</a:t>
            </a:r>
            <a:r>
              <a:rPr lang="en-US" altLang="zh-TW" sz="1800" dirty="0"/>
              <a:t>Chip</a:t>
            </a:r>
            <a:r>
              <a:rPr lang="zh-TW" altLang="en-US" sz="1800" dirty="0"/>
              <a:t>的</a:t>
            </a:r>
            <a:r>
              <a:rPr kumimoji="1" lang="ja-JP" altLang="en-US" sz="1800" dirty="0"/>
              <a:t>性能、開</a:t>
            </a:r>
            <a:r>
              <a:rPr kumimoji="1" lang="zh-TW" altLang="en-US" sz="1800" dirty="0"/>
              <a:t>發費用</a:t>
            </a:r>
            <a:r>
              <a:rPr kumimoji="1" lang="ja-JP" altLang="en-US" sz="1800" dirty="0"/>
              <a:t>・期間</a:t>
            </a:r>
            <a:r>
              <a:rPr kumimoji="1" lang="zh-TW" altLang="en-US" sz="1800" dirty="0"/>
              <a:t>等等來檢討要選擇實裝方法</a:t>
            </a:r>
            <a:r>
              <a:rPr kumimoji="1" lang="ja-JP" altLang="en-US" sz="1800" dirty="0"/>
              <a:t>。</a:t>
            </a:r>
            <a:endParaRPr kumimoji="1" lang="en-US" altLang="ja-JP" sz="1800" dirty="0"/>
          </a:p>
          <a:p>
            <a:pPr marL="0" indent="0">
              <a:buNone/>
            </a:pPr>
            <a:endParaRPr lang="en-US" altLang="ja-JP" sz="1800" b="1" dirty="0"/>
          </a:p>
          <a:p>
            <a:pPr marL="0" indent="0">
              <a:buNone/>
            </a:pPr>
            <a:r>
              <a:rPr lang="zh-TW" altLang="en-US" sz="1800" b="1" dirty="0"/>
              <a:t>實現難易度</a:t>
            </a:r>
            <a:r>
              <a:rPr lang="ja-JP" altLang="en-US" sz="1800" b="1" dirty="0"/>
              <a:t>・</a:t>
            </a:r>
            <a:r>
              <a:rPr lang="zh-TW" altLang="en-US" sz="1800" b="1" dirty="0"/>
              <a:t>聲音的再現性</a:t>
            </a:r>
            <a:endParaRPr kumimoji="1" lang="en-US" altLang="ja-JP" sz="18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800" b="1" dirty="0"/>
              <a:t>高</a:t>
            </a:r>
            <a:r>
              <a:rPr lang="ja-JP" altLang="en-US" sz="1800" dirty="0"/>
              <a:t>：</a:t>
            </a:r>
            <a:r>
              <a:rPr lang="zh-TW" altLang="en-US" sz="1800" dirty="0"/>
              <a:t>新開發如</a:t>
            </a:r>
            <a:r>
              <a:rPr lang="ja-JP" altLang="en-US" sz="1800" dirty="0"/>
              <a:t>前述</a:t>
            </a:r>
            <a:r>
              <a:rPr lang="zh-TW" altLang="en-US" sz="1800" dirty="0"/>
              <a:t>添加</a:t>
            </a:r>
            <a:r>
              <a:rPr lang="ja-JP" altLang="en-US" sz="1800" dirty="0"/>
              <a:t>時代感</a:t>
            </a:r>
            <a:r>
              <a:rPr lang="zh-TW" altLang="en-US" sz="1800" dirty="0"/>
              <a:t>的混音器</a:t>
            </a:r>
            <a:r>
              <a:rPr lang="ja-JP" altLang="en-US" sz="1800" dirty="0"/>
              <a:t>。</a:t>
            </a:r>
            <a:r>
              <a:rPr lang="zh-TW" altLang="en-US" sz="1800" dirty="0"/>
              <a:t>或是導入能執行</a:t>
            </a:r>
            <a:r>
              <a:rPr lang="en-US" altLang="ja-JP" sz="1800" dirty="0"/>
              <a:t>Wwise</a:t>
            </a:r>
            <a:r>
              <a:rPr lang="en-US" altLang="ja-JP" sz="1000" dirty="0"/>
              <a:t>※1</a:t>
            </a:r>
            <a:r>
              <a:rPr lang="ja-JP" altLang="en-US" sz="1800" dirty="0"/>
              <a:t>、</a:t>
            </a:r>
            <a:r>
              <a:rPr lang="en-US" altLang="ja-JP" sz="1800" dirty="0"/>
              <a:t>FMOD</a:t>
            </a:r>
            <a:r>
              <a:rPr lang="en-US" altLang="ja-JP" sz="1000" dirty="0"/>
              <a:t>※2</a:t>
            </a:r>
            <a:r>
              <a:rPr lang="zh-TW" altLang="en-US" sz="1800" dirty="0"/>
              <a:t>等等的聲效的</a:t>
            </a:r>
            <a:r>
              <a:rPr lang="en-US" altLang="zh-TW" sz="1800" dirty="0"/>
              <a:t>audio middleware </a:t>
            </a:r>
            <a:r>
              <a:rPr lang="ja-JP" altLang="en-US" sz="1800" dirty="0"/>
              <a:t>。</a:t>
            </a:r>
            <a:endParaRPr lang="en-US" altLang="ja-JP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800" b="1" dirty="0"/>
              <a:t>中</a:t>
            </a:r>
            <a:r>
              <a:rPr lang="ja-JP" altLang="en-US" sz="1800" dirty="0"/>
              <a:t>：</a:t>
            </a:r>
            <a:r>
              <a:rPr lang="zh-TW" altLang="en-US" sz="1800" dirty="0"/>
              <a:t>新開發模擬透過電視或收音機等等的特定播放裝置的聲音</a:t>
            </a:r>
            <a:r>
              <a:rPr lang="ja-JP" altLang="en-US" sz="1800" dirty="0"/>
              <a:t>（</a:t>
            </a:r>
            <a:r>
              <a:rPr lang="en-US" altLang="ja-JP" sz="1800" dirty="0"/>
              <a:t>IR Convolution</a:t>
            </a:r>
            <a:r>
              <a:rPr lang="zh-TW" altLang="en-US" sz="1800" dirty="0"/>
              <a:t>處理</a:t>
            </a:r>
            <a:r>
              <a:rPr lang="ja-JP" altLang="en-US" sz="1800" dirty="0"/>
              <a:t>）</a:t>
            </a:r>
            <a:r>
              <a:rPr lang="zh-TW" altLang="en-US" sz="1800" dirty="0"/>
              <a:t>特效</a:t>
            </a:r>
            <a:r>
              <a:rPr lang="ja-JP" altLang="en-US" sz="1800" dirty="0"/>
              <a:t>。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zh-TW" sz="1800" dirty="0"/>
              <a:t>           </a:t>
            </a:r>
            <a:r>
              <a:rPr lang="zh-TW" altLang="en-US" sz="1800" strike="sngStrike" dirty="0"/>
              <a:t>或是導入能執行</a:t>
            </a:r>
            <a:r>
              <a:rPr lang="en-US" altLang="ja-JP" sz="1800" strike="sngStrike" dirty="0"/>
              <a:t>Wwise</a:t>
            </a:r>
            <a:r>
              <a:rPr lang="en-US" altLang="ja-JP" sz="1000" strike="sngStrike" dirty="0"/>
              <a:t>※1</a:t>
            </a:r>
            <a:r>
              <a:rPr lang="ja-JP" altLang="en-US" sz="1800" strike="sngStrike" dirty="0"/>
              <a:t>、</a:t>
            </a:r>
            <a:r>
              <a:rPr lang="en-US" altLang="ja-JP" sz="1800" strike="sngStrike" dirty="0"/>
              <a:t>FMOD</a:t>
            </a:r>
            <a:r>
              <a:rPr lang="en-US" altLang="ja-JP" sz="1000" strike="sngStrike" dirty="0"/>
              <a:t>※2</a:t>
            </a:r>
            <a:r>
              <a:rPr lang="zh-TW" altLang="en-US" sz="1800" strike="sngStrike" dirty="0"/>
              <a:t>等等的聲效的</a:t>
            </a:r>
            <a:r>
              <a:rPr lang="en-US" altLang="zh-TW" sz="1800" strike="sngStrike" dirty="0"/>
              <a:t>audio middleware </a:t>
            </a:r>
            <a:r>
              <a:rPr lang="ja-JP" altLang="en-US" sz="1800" strike="sngStrike" dirty="0"/>
              <a:t>。</a:t>
            </a:r>
            <a:endParaRPr lang="en-US" altLang="ja-JP" sz="1800" strike="sngStrike" dirty="0"/>
          </a:p>
          <a:p>
            <a:pPr marL="0" indent="0">
              <a:buNone/>
            </a:pPr>
            <a:r>
              <a:rPr lang="ja-JP" altLang="en-US" sz="1800" dirty="0"/>
              <a:t>          </a:t>
            </a:r>
            <a:r>
              <a:rPr lang="zh-TW" altLang="en-US" sz="1800" dirty="0"/>
              <a:t>針對</a:t>
            </a:r>
            <a:r>
              <a:rPr lang="ja-JP" altLang="en-US" sz="1800" dirty="0"/>
              <a:t>手法</a:t>
            </a:r>
            <a:r>
              <a:rPr lang="zh-TW" altLang="en-US" sz="1800" dirty="0"/>
              <a:t>如同後述</a:t>
            </a:r>
            <a:r>
              <a:rPr lang="ja-JP" altLang="en-US" sz="1800" dirty="0"/>
              <a:t>。</a:t>
            </a:r>
            <a:endParaRPr lang="en-US" altLang="ja-JP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800" b="1" dirty="0"/>
              <a:t>低</a:t>
            </a:r>
            <a:r>
              <a:rPr lang="ja-JP" altLang="en-US" sz="1800" dirty="0"/>
              <a:t>： 各時代</a:t>
            </a:r>
            <a:r>
              <a:rPr lang="zh-TW" altLang="en-US" sz="1800" dirty="0"/>
              <a:t>的裝置</a:t>
            </a:r>
            <a:r>
              <a:rPr lang="ja-JP" altLang="en-US" sz="1800" dirty="0"/>
              <a:t>特有</a:t>
            </a:r>
            <a:r>
              <a:rPr lang="zh-TW" altLang="en-US" sz="1800" dirty="0"/>
              <a:t>的聲</a:t>
            </a:r>
            <a:r>
              <a:rPr lang="ja-JP" altLang="en-US" sz="1800" dirty="0"/>
              <a:t>音（</a:t>
            </a:r>
            <a:r>
              <a:rPr lang="en-US" altLang="ja-JP" sz="1800" dirty="0"/>
              <a:t>8mm</a:t>
            </a:r>
            <a:r>
              <a:rPr lang="zh-TW" altLang="en-US" sz="1800" dirty="0"/>
              <a:t>的</a:t>
            </a:r>
            <a:r>
              <a:rPr lang="ja-JP" altLang="en-US" sz="1800" dirty="0"/>
              <a:t>嘎嘎聲音</a:t>
            </a:r>
            <a:r>
              <a:rPr lang="zh-TW" altLang="en-US" sz="1800" dirty="0"/>
              <a:t>或</a:t>
            </a:r>
            <a:r>
              <a:rPr lang="ja-JP" altLang="en-US" sz="1800" dirty="0"/>
              <a:t>、</a:t>
            </a:r>
            <a:r>
              <a:rPr lang="zh-TW" altLang="en-US" sz="1800" dirty="0"/>
              <a:t>從類比</a:t>
            </a:r>
            <a:r>
              <a:rPr lang="ja-JP" altLang="en-US" sz="1800" dirty="0"/>
              <a:t>機器</a:t>
            </a:r>
            <a:r>
              <a:rPr lang="en-US" altLang="ja-JP" sz="1800" dirty="0"/>
              <a:t>E</a:t>
            </a:r>
            <a:r>
              <a:rPr lang="ja-JP" altLang="en-US" sz="1800" dirty="0"/>
              <a:t>漏</a:t>
            </a:r>
            <a:r>
              <a:rPr lang="zh-TW" altLang="en-US" sz="1800" dirty="0"/>
              <a:t>出來的沙沙聲</a:t>
            </a:r>
            <a:r>
              <a:rPr lang="ja-JP" altLang="en-US" sz="1800" dirty="0"/>
              <a:t>・噼裡啪啦</a:t>
            </a:r>
            <a:r>
              <a:rPr lang="zh-TW" altLang="en-US" sz="1800" dirty="0"/>
              <a:t>的</a:t>
            </a:r>
            <a:r>
              <a:rPr lang="en-US" altLang="zh-TW" sz="1800" dirty="0"/>
              <a:t>noise </a:t>
            </a:r>
            <a:r>
              <a:rPr lang="zh-TW" altLang="en-US" sz="1800" dirty="0"/>
              <a:t>音</a:t>
            </a:r>
            <a:r>
              <a:rPr lang="ja-JP" altLang="en-US" sz="1800" dirty="0"/>
              <a:t>等）</a:t>
            </a:r>
            <a:r>
              <a:rPr lang="en-US" altLang="ja-JP" sz="1800" dirty="0"/>
              <a:t>mp3</a:t>
            </a:r>
            <a:r>
              <a:rPr lang="zh-TW" altLang="en-US" sz="1800" dirty="0"/>
              <a:t>檔案</a:t>
            </a:r>
            <a:r>
              <a:rPr lang="ja-JP" altLang="en-US" sz="1800" dirty="0"/>
              <a:t>、</a:t>
            </a:r>
            <a:r>
              <a:rPr lang="zh-TW" altLang="en-US" sz="1800" dirty="0"/>
              <a:t>和錄到的聲音一起同時播放就可以添加氛圍的方法</a:t>
            </a:r>
            <a:r>
              <a:rPr lang="ja-JP" altLang="en-US" sz="1800" dirty="0"/>
              <a:t>。</a:t>
            </a:r>
            <a:endParaRPr kumimoji="1" lang="ja-JP" altLang="en-US" sz="180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19642BCA-076D-3D3E-9F95-A3FAB9C72715}"/>
              </a:ext>
            </a:extLst>
          </p:cNvPr>
          <p:cNvSpPr txBox="1">
            <a:spLocks/>
          </p:cNvSpPr>
          <p:nvPr/>
        </p:nvSpPr>
        <p:spPr>
          <a:xfrm>
            <a:off x="838199" y="5105525"/>
            <a:ext cx="5597270" cy="68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b="1" dirty="0"/>
              <a:t>※1 </a:t>
            </a:r>
            <a:r>
              <a:rPr lang="en-US" altLang="ja-JP" sz="1200" b="1" dirty="0" err="1"/>
              <a:t>Wwise</a:t>
            </a:r>
            <a:r>
              <a:rPr lang="en-US" altLang="ja-JP" sz="1200" b="1" dirty="0"/>
              <a:t> : </a:t>
            </a:r>
            <a:r>
              <a:rPr lang="en-US" altLang="ja-JP" sz="1200" dirty="0">
                <a:hlinkClick r:id="rId2"/>
              </a:rPr>
              <a:t>https://www.audiokinetic.com/ja/wwise/overview/</a:t>
            </a:r>
            <a:endParaRPr lang="en-US" altLang="ja-JP" sz="1200" dirty="0"/>
          </a:p>
          <a:p>
            <a:pPr marL="0" indent="0">
              <a:buNone/>
            </a:pPr>
            <a:r>
              <a:rPr lang="en-US" altLang="ja-JP" sz="1200" b="1" dirty="0"/>
              <a:t>※2 FMOD : </a:t>
            </a:r>
            <a:r>
              <a:rPr lang="en-US" altLang="ja-JP" sz="1200" dirty="0"/>
              <a:t>https://www.fmod.com/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2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ECF00A81-5457-5E39-A8F1-04945B344C4F}"/>
              </a:ext>
            </a:extLst>
          </p:cNvPr>
          <p:cNvSpPr txBox="1">
            <a:spLocks/>
          </p:cNvSpPr>
          <p:nvPr/>
        </p:nvSpPr>
        <p:spPr>
          <a:xfrm>
            <a:off x="838199" y="5563238"/>
            <a:ext cx="4578863" cy="68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sz="1200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2FF471B-6152-7BD9-A205-98709BB7D200}"/>
              </a:ext>
            </a:extLst>
          </p:cNvPr>
          <p:cNvSpPr/>
          <p:nvPr/>
        </p:nvSpPr>
        <p:spPr>
          <a:xfrm>
            <a:off x="6008914" y="4746172"/>
            <a:ext cx="5344886" cy="1872341"/>
          </a:xfrm>
          <a:prstGeom prst="wedgeRectCallout">
            <a:avLst>
              <a:gd name="adj1" fmla="val -55987"/>
              <a:gd name="adj2" fmla="val -277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針對聲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音</a:t>
            </a:r>
            <a:r>
              <a:rPr lang="en-US" altLang="ja-JP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effect 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的實裝手段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endParaRPr lang="en-US" altLang="ja-JP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lang="en-US" altLang="ja-JP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　：　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實裝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前述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的軟體的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機能を実装。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因為沒有嵌入式系統</a:t>
            </a:r>
            <a:r>
              <a:rPr lang="en-US" altLang="zh-TW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middleware 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所以僅開發實裝必要的機能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。</a:t>
            </a:r>
            <a:endParaRPr lang="en-US" altLang="ja-JP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中　：　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lang="en-US" altLang="ja-JP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 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頁的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特殊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處理</a:t>
            </a:r>
            <a:r>
              <a:rPr lang="en-US" altLang="ja-JP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應該有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を簡易的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實現方法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。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如果無法使用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「高」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來實現所有處理，則使用此方法來實現。</a:t>
            </a:r>
            <a:endParaRPr lang="en-US" altLang="ja-JP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低　：　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實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施。</a:t>
            </a:r>
            <a:r>
              <a:rPr lang="en-US" altLang="ja-JP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確定</a:t>
            </a:r>
            <a:r>
              <a:rPr lang="en-US" altLang="ja-JP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  <a:p>
            <a:endParaRPr lang="en-US" altLang="ja-JP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我想預想可能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會以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「高」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的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一部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份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＋「中」＋「低」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的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組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合來做</a:t>
            </a:r>
            <a:r>
              <a:rPr lang="en-US" altLang="ja-JP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FW</a:t>
            </a:r>
            <a:r>
              <a:rPr lang="zh-TW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實</a:t>
            </a:r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装</a:t>
            </a:r>
            <a:endParaRPr lang="en-US" altLang="ja-JP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lang="en-US" altLang="ja-JP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04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13A728-15A4-6DEA-1E92-2FC494D5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5704"/>
            <a:ext cx="10515600" cy="5406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實</a:t>
            </a:r>
            <a:r>
              <a:rPr lang="ja-JP" altLang="en-US" sz="2400" b="1" dirty="0"/>
              <a:t>現難易度：中　</a:t>
            </a:r>
            <a:r>
              <a:rPr lang="zh-TW" altLang="en-US" sz="2400" b="1" dirty="0"/>
              <a:t>針對</a:t>
            </a:r>
            <a:r>
              <a:rPr lang="en-US" altLang="ja-JP" sz="2400" b="1" dirty="0"/>
              <a:t>IR</a:t>
            </a:r>
            <a:r>
              <a:rPr lang="en-US" altLang="ja-JP" sz="2400" dirty="0"/>
              <a:t>  Convolution</a:t>
            </a:r>
            <a:r>
              <a:rPr lang="zh-TW" altLang="en-US" sz="2400" dirty="0"/>
              <a:t>處理的使用方法</a:t>
            </a:r>
            <a:endParaRPr lang="en-US" altLang="ja-JP" sz="2400" b="1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zh-TW" altLang="en-US" sz="1800" dirty="0"/>
              <a:t>所謂</a:t>
            </a:r>
            <a:r>
              <a:rPr lang="en-US" altLang="ja-JP" sz="1800" dirty="0"/>
              <a:t>IR Convolution</a:t>
            </a:r>
            <a:r>
              <a:rPr lang="ja-JP" altLang="en-US" sz="1800" dirty="0"/>
              <a:t>、</a:t>
            </a:r>
            <a:endParaRPr lang="en-US" altLang="ja-JP" sz="1800" dirty="0"/>
          </a:p>
          <a:p>
            <a:pPr marL="0" indent="0">
              <a:buNone/>
            </a:pPr>
            <a:r>
              <a:rPr lang="zh-TW" altLang="en-US" sz="1800" dirty="0"/>
              <a:t>將量測量用聲音輸入</a:t>
            </a:r>
            <a:r>
              <a:rPr lang="ja-JP" altLang="en-US" sz="1800" dirty="0"/>
              <a:t>「</a:t>
            </a:r>
            <a:r>
              <a:rPr lang="zh-TW" altLang="en-US" sz="1800" dirty="0"/>
              <a:t>聲</a:t>
            </a:r>
            <a:r>
              <a:rPr lang="ja-JP" altLang="en-US" sz="1800" dirty="0"/>
              <a:t>響機器」</a:t>
            </a:r>
            <a:r>
              <a:rPr lang="en-US" altLang="ja-JP" sz="1800" dirty="0"/>
              <a:t>,</a:t>
            </a:r>
            <a:r>
              <a:rPr lang="zh-TW" altLang="en-US" sz="1800" dirty="0"/>
              <a:t> 對於</a:t>
            </a:r>
            <a:r>
              <a:rPr lang="ja-JP" altLang="en-US" sz="1800" dirty="0"/>
              <a:t>「</a:t>
            </a:r>
            <a:r>
              <a:rPr lang="zh-TW" altLang="en-US" sz="1800" dirty="0"/>
              <a:t>聲</a:t>
            </a:r>
            <a:r>
              <a:rPr lang="ja-JP" altLang="en-US" sz="1800" dirty="0"/>
              <a:t>音機器」</a:t>
            </a:r>
            <a:r>
              <a:rPr lang="zh-TW" altLang="en-US" sz="1800" dirty="0"/>
              <a:t>輸出進行錄音</a:t>
            </a:r>
            <a:r>
              <a:rPr lang="ja-JP" altLang="en-US" sz="1800" dirty="0"/>
              <a:t>。</a:t>
            </a:r>
            <a:endParaRPr lang="en-US" altLang="ja-JP" sz="1800" dirty="0"/>
          </a:p>
          <a:p>
            <a:pPr marL="0" indent="0">
              <a:buNone/>
            </a:pPr>
            <a:r>
              <a:rPr lang="zh-TW" altLang="en-US" sz="1800" dirty="0"/>
              <a:t>然後</a:t>
            </a:r>
            <a:r>
              <a:rPr lang="en-US" altLang="zh-TW" sz="1800" dirty="0"/>
              <a:t>, </a:t>
            </a:r>
            <a:r>
              <a:rPr lang="zh-TW" altLang="en-US" sz="1800" dirty="0"/>
              <a:t>依通過聲</a:t>
            </a:r>
            <a:r>
              <a:rPr lang="ja-JP" altLang="en-US" sz="1800" dirty="0"/>
              <a:t>響機器</a:t>
            </a:r>
            <a:r>
              <a:rPr lang="zh-TW" altLang="en-US" sz="1800" dirty="0"/>
              <a:t>所產生的</a:t>
            </a:r>
            <a:r>
              <a:rPr lang="ja-JP" altLang="en-US" sz="1800" dirty="0"/>
              <a:t>“</a:t>
            </a:r>
            <a:r>
              <a:rPr lang="zh-TW" altLang="en-US" sz="1800" dirty="0"/>
              <a:t>頻率</a:t>
            </a:r>
            <a:r>
              <a:rPr lang="ja-JP" altLang="en-US" sz="1800" dirty="0"/>
              <a:t>特性</a:t>
            </a:r>
            <a:r>
              <a:rPr lang="zh-TW" altLang="en-US" sz="1800" dirty="0"/>
              <a:t>的變化</a:t>
            </a:r>
            <a:r>
              <a:rPr lang="ja-JP" altLang="en-US" sz="1800" dirty="0"/>
              <a:t>”</a:t>
            </a:r>
            <a:r>
              <a:rPr lang="zh-TW" altLang="en-US" sz="1800" dirty="0"/>
              <a:t>及</a:t>
            </a:r>
            <a:r>
              <a:rPr lang="ja-JP" altLang="en-US" sz="1800" dirty="0"/>
              <a:t>“</a:t>
            </a:r>
            <a:r>
              <a:rPr lang="zh-TW" altLang="en-US" sz="1800" dirty="0"/>
              <a:t>聲</a:t>
            </a:r>
            <a:r>
              <a:rPr lang="ja-JP" altLang="en-US" sz="1800" dirty="0"/>
              <a:t>音</a:t>
            </a:r>
            <a:r>
              <a:rPr lang="zh-TW" altLang="en-US" sz="1800" dirty="0"/>
              <a:t>的變化</a:t>
            </a:r>
            <a:r>
              <a:rPr lang="ja-JP" altLang="en-US" sz="1800" dirty="0"/>
              <a:t>”</a:t>
            </a:r>
            <a:r>
              <a:rPr lang="zh-TW" altLang="en-US" sz="1800" dirty="0"/>
              <a:t>沿著</a:t>
            </a:r>
            <a:r>
              <a:rPr lang="ja-JP" altLang="en-US" sz="1800" dirty="0"/>
              <a:t>“時間軸”</a:t>
            </a:r>
            <a:r>
              <a:rPr lang="zh-TW" altLang="en-US" sz="1800" dirty="0"/>
              <a:t>可以得到所</a:t>
            </a:r>
            <a:r>
              <a:rPr lang="ja-JP" altLang="en-US" sz="1800" dirty="0"/>
              <a:t>抽出</a:t>
            </a:r>
            <a:r>
              <a:rPr lang="zh-TW" altLang="en-US" sz="1800" dirty="0"/>
              <a:t>的聲</a:t>
            </a:r>
            <a:r>
              <a:rPr lang="ja-JP" altLang="en-US" sz="1800" dirty="0"/>
              <a:t>響特性（</a:t>
            </a:r>
            <a:r>
              <a:rPr lang="en-US" altLang="ja-JP" sz="1800" dirty="0"/>
              <a:t> Impulse Response </a:t>
            </a:r>
            <a:r>
              <a:rPr lang="ja-JP" altLang="en-US" sz="1800" dirty="0"/>
              <a:t>：</a:t>
            </a:r>
            <a:r>
              <a:rPr lang="en-US" altLang="ja-JP" sz="1800" dirty="0"/>
              <a:t>IR</a:t>
            </a:r>
            <a:r>
              <a:rPr lang="ja-JP" altLang="en-US" sz="1800" dirty="0"/>
              <a:t>）。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lang="zh-TW" altLang="en-US" sz="1800" dirty="0"/>
              <a:t>對於錄</a:t>
            </a:r>
            <a:r>
              <a:rPr lang="ja-JP" altLang="en-US" sz="1800" dirty="0"/>
              <a:t>音</a:t>
            </a:r>
            <a:r>
              <a:rPr lang="zh-TW" altLang="en-US" sz="1800" dirty="0"/>
              <a:t>所</a:t>
            </a:r>
            <a:r>
              <a:rPr lang="ja-JP" altLang="en-US" sz="1800" dirty="0"/>
              <a:t>抽出</a:t>
            </a:r>
            <a:r>
              <a:rPr lang="zh-TW" altLang="en-US" sz="1800" dirty="0"/>
              <a:t>的</a:t>
            </a:r>
            <a:r>
              <a:rPr lang="en-US" altLang="ja-JP" sz="1800" dirty="0"/>
              <a:t>IR</a:t>
            </a:r>
            <a:r>
              <a:rPr lang="zh-TW" altLang="en-US" sz="1800" dirty="0"/>
              <a:t>聲音如果</a:t>
            </a:r>
            <a:r>
              <a:rPr lang="ja-JP" altLang="en-US" sz="1800" dirty="0"/>
              <a:t>適用（</a:t>
            </a:r>
            <a:r>
              <a:rPr lang="en-US" altLang="zh-TW" sz="1800" dirty="0"/>
              <a:t>  convolution</a:t>
            </a:r>
            <a:r>
              <a:rPr lang="ja-JP" altLang="en-US" sz="1800" dirty="0"/>
              <a:t>演算）</a:t>
            </a:r>
            <a:r>
              <a:rPr lang="zh-TW" altLang="en-US" sz="1800" dirty="0"/>
              <a:t>的話</a:t>
            </a:r>
            <a:r>
              <a:rPr lang="en-US" altLang="zh-TW" sz="1800" dirty="0"/>
              <a:t>, </a:t>
            </a:r>
            <a:r>
              <a:rPr lang="zh-TW" altLang="en-US" sz="1800" dirty="0"/>
              <a:t>應該可以再現出通過</a:t>
            </a:r>
            <a:r>
              <a:rPr lang="ja-JP" altLang="en-US" sz="1800" dirty="0"/>
              <a:t>「</a:t>
            </a:r>
            <a:r>
              <a:rPr lang="zh-TW" altLang="en-US" sz="1800" dirty="0"/>
              <a:t>聲</a:t>
            </a:r>
            <a:r>
              <a:rPr lang="ja-JP" altLang="en-US" sz="1800" dirty="0"/>
              <a:t>響機器」</a:t>
            </a:r>
            <a:r>
              <a:rPr lang="zh-TW" altLang="en-US" sz="1800" dirty="0"/>
              <a:t>的聲音</a:t>
            </a:r>
            <a:r>
              <a:rPr lang="ja-JP" altLang="en-US" sz="1800" dirty="0"/>
              <a:t>。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>
                <a:solidFill>
                  <a:srgbClr val="C00000"/>
                </a:solidFill>
              </a:rPr>
              <a:t>※</a:t>
            </a:r>
            <a:r>
              <a:rPr lang="zh-TW" altLang="en-US" sz="1800" dirty="0">
                <a:solidFill>
                  <a:srgbClr val="C00000"/>
                </a:solidFill>
              </a:rPr>
              <a:t>有一</a:t>
            </a:r>
            <a:r>
              <a:rPr lang="ja-JP" altLang="en-US" sz="1800" dirty="0">
                <a:solidFill>
                  <a:srgbClr val="C00000"/>
                </a:solidFill>
              </a:rPr>
              <a:t>弱</a:t>
            </a:r>
            <a:r>
              <a:rPr lang="zh-TW" altLang="en-US" sz="1800" dirty="0">
                <a:solidFill>
                  <a:srgbClr val="C00000"/>
                </a:solidFill>
              </a:rPr>
              <a:t>點</a:t>
            </a:r>
            <a:r>
              <a:rPr lang="ja-JP" altLang="en-US" sz="1800" dirty="0">
                <a:solidFill>
                  <a:srgbClr val="C00000"/>
                </a:solidFill>
              </a:rPr>
              <a:t>、動</a:t>
            </a:r>
            <a:r>
              <a:rPr lang="zh-TW" altLang="en-US" sz="1800" dirty="0">
                <a:solidFill>
                  <a:srgbClr val="C00000"/>
                </a:solidFill>
              </a:rPr>
              <a:t>態</a:t>
            </a:r>
            <a:r>
              <a:rPr lang="ja-JP" altLang="en-US" sz="1800" dirty="0">
                <a:solidFill>
                  <a:srgbClr val="C00000"/>
                </a:solidFill>
              </a:rPr>
              <a:t>的</a:t>
            </a:r>
            <a:r>
              <a:rPr lang="zh-TW" altLang="en-US" sz="1800" dirty="0">
                <a:solidFill>
                  <a:srgbClr val="C00000"/>
                </a:solidFill>
              </a:rPr>
              <a:t>活動的</a:t>
            </a:r>
            <a:r>
              <a:rPr lang="en-US" altLang="ja-JP" sz="1800" dirty="0">
                <a:solidFill>
                  <a:srgbClr val="C00000"/>
                </a:solidFill>
              </a:rPr>
              <a:t>Effect</a:t>
            </a:r>
            <a:r>
              <a:rPr lang="zh-TW" altLang="en-US" sz="1800" dirty="0">
                <a:solidFill>
                  <a:srgbClr val="C00000"/>
                </a:solidFill>
              </a:rPr>
              <a:t>有點不擅長</a:t>
            </a:r>
            <a:r>
              <a:rPr lang="ja-JP" altLang="en-US" sz="1800" dirty="0">
                <a:solidFill>
                  <a:srgbClr val="C00000"/>
                </a:solidFill>
              </a:rPr>
              <a:t>。例</a:t>
            </a:r>
            <a:r>
              <a:rPr lang="zh-TW" altLang="en-US" sz="1800" dirty="0">
                <a:solidFill>
                  <a:srgbClr val="C00000"/>
                </a:solidFill>
              </a:rPr>
              <a:t>如</a:t>
            </a:r>
            <a:r>
              <a:rPr lang="ja-JP" altLang="en-US" sz="1800" dirty="0">
                <a:solidFill>
                  <a:srgbClr val="C00000"/>
                </a:solidFill>
              </a:rPr>
              <a:t>周期</a:t>
            </a:r>
            <a:r>
              <a:rPr lang="zh-TW" altLang="en-US" sz="1800" dirty="0">
                <a:solidFill>
                  <a:srgbClr val="C00000"/>
                </a:solidFill>
              </a:rPr>
              <a:t>每次都不同的</a:t>
            </a:r>
            <a:r>
              <a:rPr lang="ja-JP" altLang="en-US" sz="1800" dirty="0">
                <a:solidFill>
                  <a:srgbClr val="C00000"/>
                </a:solidFill>
              </a:rPr>
              <a:t>音程</a:t>
            </a:r>
            <a:r>
              <a:rPr lang="zh-TW" altLang="en-US" sz="1800" dirty="0">
                <a:solidFill>
                  <a:srgbClr val="C00000"/>
                </a:solidFill>
              </a:rPr>
              <a:t>的抖動</a:t>
            </a:r>
            <a:r>
              <a:rPr lang="ja-JP" altLang="en-US" sz="1800" dirty="0">
                <a:solidFill>
                  <a:srgbClr val="C00000"/>
                </a:solidFill>
              </a:rPr>
              <a:t>、</a:t>
            </a:r>
            <a:r>
              <a:rPr lang="zh-TW" altLang="en-US" sz="1800" dirty="0">
                <a:solidFill>
                  <a:srgbClr val="C00000"/>
                </a:solidFill>
              </a:rPr>
              <a:t>依</a:t>
            </a:r>
            <a:r>
              <a:rPr lang="ja-JP" altLang="en-US" sz="1800" dirty="0">
                <a:solidFill>
                  <a:srgbClr val="C00000"/>
                </a:solidFill>
              </a:rPr>
              <a:t>音量</a:t>
            </a:r>
            <a:r>
              <a:rPr lang="zh-TW" altLang="en-US" sz="1800" dirty="0">
                <a:solidFill>
                  <a:srgbClr val="C00000"/>
                </a:solidFill>
              </a:rPr>
              <a:t>變動的壓縮等的再現</a:t>
            </a:r>
            <a:r>
              <a:rPr lang="ja-JP" altLang="en-US" sz="1800" dirty="0">
                <a:solidFill>
                  <a:srgbClr val="C00000"/>
                </a:solidFill>
              </a:rPr>
              <a:t>。</a:t>
            </a:r>
            <a:endParaRPr lang="en-US" altLang="ja-JP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rgbClr val="C00000"/>
                </a:solidFill>
              </a:rPr>
              <a:t>因此</a:t>
            </a:r>
            <a:r>
              <a:rPr lang="ja-JP" altLang="en-US" sz="1800" dirty="0">
                <a:solidFill>
                  <a:srgbClr val="C00000"/>
                </a:solidFill>
              </a:rPr>
              <a:t>、</a:t>
            </a:r>
            <a:r>
              <a:rPr lang="zh-TW" altLang="en-US" sz="1800" dirty="0">
                <a:solidFill>
                  <a:srgbClr val="C00000"/>
                </a:solidFill>
              </a:rPr>
              <a:t>無法與影像參數同步變更聲音。</a:t>
            </a:r>
            <a:endParaRPr lang="en-US" altLang="ja-JP" sz="1800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B841A203-DCA7-6930-9233-79F9328A7D04}"/>
              </a:ext>
            </a:extLst>
          </p:cNvPr>
          <p:cNvSpPr/>
          <p:nvPr/>
        </p:nvSpPr>
        <p:spPr>
          <a:xfrm>
            <a:off x="7245861" y="5469532"/>
            <a:ext cx="2812540" cy="904593"/>
          </a:xfrm>
          <a:prstGeom prst="wedgeRectCallout">
            <a:avLst>
              <a:gd name="adj1" fmla="val -57640"/>
              <a:gd name="adj2" fmla="val -263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インパルス応答回路のモデルを作る？</a:t>
            </a:r>
            <a:endParaRPr kumimoji="1" lang="en-US" altLang="ja-JP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sz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各時代ごとに？</a:t>
            </a:r>
            <a:endParaRPr kumimoji="1" lang="ja-JP" altLang="en-US" sz="12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494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-fx">
            <a:hlinkClick r:id="" action="ppaction://media"/>
            <a:extLst>
              <a:ext uri="{FF2B5EF4-FFF2-40B4-BE49-F238E27FC236}">
                <a16:creationId xmlns:a16="http://schemas.microsoft.com/office/drawing/2014/main" id="{57A557D4-FD20-A786-43E3-83DED1C5A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65387" y="3170212"/>
            <a:ext cx="420673" cy="420673"/>
          </a:xfrm>
          <a:prstGeom prst="rect">
            <a:avLst/>
          </a:prstGeom>
        </p:spPr>
      </p:pic>
      <p:pic>
        <p:nvPicPr>
          <p:cNvPr id="8" name="post-fx">
            <a:hlinkClick r:id="" action="ppaction://media"/>
            <a:extLst>
              <a:ext uri="{FF2B5EF4-FFF2-40B4-BE49-F238E27FC236}">
                <a16:creationId xmlns:a16="http://schemas.microsoft.com/office/drawing/2014/main" id="{DC4D734F-2518-5EFC-5D9B-6C8E6551F2A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92651" y="3170211"/>
            <a:ext cx="420673" cy="42067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20DE6A-DD56-4A27-C90A-923D1391CB96}"/>
              </a:ext>
            </a:extLst>
          </p:cNvPr>
          <p:cNvSpPr txBox="1"/>
          <p:nvPr/>
        </p:nvSpPr>
        <p:spPr>
          <a:xfrm>
            <a:off x="832061" y="762671"/>
            <a:ext cx="10760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實驗音頻</a:t>
            </a:r>
            <a:r>
              <a:rPr lang="en-US" altLang="zh-TW" sz="2400" b="1" dirty="0"/>
              <a:t>sample</a:t>
            </a:r>
          </a:p>
          <a:p>
            <a:r>
              <a:rPr lang="zh-TW" altLang="en-US" sz="2000" dirty="0"/>
              <a:t>這是使用 </a:t>
            </a:r>
            <a:r>
              <a:rPr lang="en-US" altLang="zh-TW" sz="2000" dirty="0" err="1"/>
              <a:t>Audiothing</a:t>
            </a:r>
            <a:r>
              <a:rPr lang="en-US" altLang="zh-TW" sz="2000" dirty="0"/>
              <a:t> Speakers plug in </a:t>
            </a:r>
            <a:r>
              <a:rPr lang="zh-TW" altLang="en-US" sz="2000" dirty="0"/>
              <a:t>所作成的「使用舊的帶式麥克風的錄音</a:t>
            </a:r>
            <a:r>
              <a:rPr lang="ja-JP" altLang="en-US" sz="2000" dirty="0"/>
              <a:t>・</a:t>
            </a:r>
            <a:r>
              <a:rPr lang="zh-TW" altLang="en-US" sz="2000" dirty="0"/>
              <a:t>並從陰極射線管電視播放」預設的 </a:t>
            </a:r>
            <a:r>
              <a:rPr lang="en-US" altLang="zh-TW" sz="2000" dirty="0"/>
              <a:t>IR</a:t>
            </a:r>
            <a:r>
              <a:rPr lang="zh-TW" altLang="en-US" sz="2000" dirty="0"/>
              <a:t>、將此</a:t>
            </a:r>
            <a:r>
              <a:rPr lang="en-US" altLang="zh-TW" sz="2000" dirty="0"/>
              <a:t>IR </a:t>
            </a:r>
            <a:r>
              <a:rPr lang="zh-TW" altLang="en-US" sz="2000" dirty="0"/>
              <a:t>錄音後作成</a:t>
            </a:r>
            <a:r>
              <a:rPr lang="en-US" altLang="zh-TW" sz="2000" dirty="0"/>
              <a:t>IR </a:t>
            </a:r>
            <a:r>
              <a:rPr lang="zh-TW" altLang="en-US" sz="2000" dirty="0"/>
              <a:t>檔案</a:t>
            </a:r>
            <a:r>
              <a:rPr lang="en-US" altLang="zh-TW" sz="2000" dirty="0"/>
              <a:t>, </a:t>
            </a:r>
            <a:r>
              <a:rPr lang="zh-TW" altLang="en-US" sz="2000" dirty="0"/>
              <a:t>並將其應用到音訊的</a:t>
            </a:r>
            <a:r>
              <a:rPr lang="en-US" altLang="zh-TW" sz="2000" dirty="0"/>
              <a:t>SAMPLE</a:t>
            </a:r>
            <a:r>
              <a:rPr lang="zh-TW" altLang="en-US" sz="2000" dirty="0"/>
              <a:t>。</a:t>
            </a:r>
            <a:endParaRPr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81C8BC-7B36-90D5-8267-89F00E3D6936}"/>
              </a:ext>
            </a:extLst>
          </p:cNvPr>
          <p:cNvSpPr txBox="1"/>
          <p:nvPr/>
        </p:nvSpPr>
        <p:spPr>
          <a:xfrm>
            <a:off x="3175478" y="259440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Original</a:t>
            </a:r>
            <a:r>
              <a:rPr lang="zh-TW" altLang="en-US" dirty="0"/>
              <a:t>聲</a:t>
            </a:r>
            <a:r>
              <a:rPr lang="ja-JP" altLang="en-US" dirty="0"/>
              <a:t>音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1AB21E-918C-C2F3-8BA4-4E7F22C6A37F}"/>
              </a:ext>
            </a:extLst>
          </p:cNvPr>
          <p:cNvSpPr txBox="1"/>
          <p:nvPr/>
        </p:nvSpPr>
        <p:spPr>
          <a:xfrm>
            <a:off x="6538382" y="2594404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IR</a:t>
            </a:r>
            <a:r>
              <a:rPr lang="zh-TW" altLang="en-US" dirty="0"/>
              <a:t>處理聲音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1CEF0F8-CCE3-0509-CE91-C341AA7B6849}"/>
              </a:ext>
            </a:extLst>
          </p:cNvPr>
          <p:cNvSpPr txBox="1"/>
          <p:nvPr/>
        </p:nvSpPr>
        <p:spPr>
          <a:xfrm>
            <a:off x="832061" y="4286713"/>
            <a:ext cx="1076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聲</a:t>
            </a:r>
            <a:r>
              <a:rPr kumimoji="1" lang="ja-JP" altLang="en-US" sz="2000" dirty="0"/>
              <a:t>音</a:t>
            </a:r>
            <a:r>
              <a:rPr kumimoji="1" lang="zh-TW" altLang="en-US" sz="2000" dirty="0"/>
              <a:t>的</a:t>
            </a:r>
            <a:r>
              <a:rPr kumimoji="1" lang="ja-JP" altLang="en-US" sz="2000" dirty="0"/>
              <a:t>高音域</a:t>
            </a:r>
            <a:r>
              <a:rPr kumimoji="1" lang="zh-TW" altLang="en-US" sz="2000" dirty="0"/>
              <a:t>及</a:t>
            </a:r>
            <a:r>
              <a:rPr kumimoji="1" lang="ja-JP" altLang="en-US" sz="2000" dirty="0"/>
              <a:t>低音域</a:t>
            </a:r>
            <a:r>
              <a:rPr lang="zh-TW" altLang="en-US" sz="2000" dirty="0"/>
              <a:t>喪失</a:t>
            </a:r>
            <a:r>
              <a:rPr kumimoji="1" lang="ja-JP" altLang="en-US" sz="2000" dirty="0"/>
              <a:t>、</a:t>
            </a:r>
            <a:r>
              <a:rPr lang="zh-TW" altLang="en-US" sz="2000" dirty="0"/>
              <a:t>從較</a:t>
            </a:r>
            <a:r>
              <a:rPr kumimoji="1" lang="ja-JP" altLang="en-US" sz="2000" dirty="0"/>
              <a:t>小</a:t>
            </a:r>
            <a:r>
              <a:rPr kumimoji="1" lang="zh-TW" altLang="en-US" sz="2000" dirty="0"/>
              <a:t>的</a:t>
            </a:r>
            <a:r>
              <a:rPr kumimoji="1" lang="en-US" altLang="ja-JP" sz="2000" dirty="0"/>
              <a:t>TV</a:t>
            </a:r>
            <a:r>
              <a:rPr kumimoji="1" lang="zh-TW" altLang="en-US" sz="2000" dirty="0"/>
              <a:t>發出聲的</a:t>
            </a:r>
            <a:r>
              <a:rPr lang="zh-TW" altLang="en-US" sz="2000" dirty="0"/>
              <a:t>概念</a:t>
            </a:r>
            <a:r>
              <a:rPr kumimoji="1" lang="ja-JP" altLang="en-US" sz="2000" dirty="0"/>
              <a:t>。</a:t>
            </a:r>
            <a:endParaRPr kumimoji="1" lang="en-US" altLang="ja-JP" sz="2000" dirty="0"/>
          </a:p>
          <a:p>
            <a:r>
              <a:rPr kumimoji="1" lang="zh-TW" altLang="en-US" sz="2000" dirty="0"/>
              <a:t>雖然還在驗証階段</a:t>
            </a:r>
            <a:r>
              <a:rPr kumimoji="1" lang="ja-JP" altLang="en-US" sz="2000" dirty="0"/>
              <a:t>、</a:t>
            </a:r>
            <a:r>
              <a:rPr kumimoji="1" lang="zh-TW" altLang="en-US" sz="2000" dirty="0"/>
              <a:t>但此</a:t>
            </a:r>
            <a:r>
              <a:rPr kumimoji="1" lang="ja-JP" altLang="en-US" sz="2000" dirty="0"/>
              <a:t>音響特性</a:t>
            </a:r>
            <a:r>
              <a:rPr kumimoji="1" lang="zh-TW" altLang="en-US" sz="2000" dirty="0"/>
              <a:t>的</a:t>
            </a:r>
            <a:r>
              <a:rPr kumimoji="1" lang="ja-JP" altLang="en-US" sz="2000" dirty="0"/>
              <a:t>再現性</a:t>
            </a:r>
            <a:r>
              <a:rPr kumimoji="1" lang="zh-TW" altLang="en-US" sz="2000" dirty="0"/>
              <a:t>很高</a:t>
            </a:r>
            <a:r>
              <a:rPr kumimoji="1" lang="ja-JP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147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869</Words>
  <Application>Microsoft Macintosh PowerPoint</Application>
  <PresentationFormat>寬螢幕</PresentationFormat>
  <Paragraphs>58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新細明體</vt:lpstr>
      <vt:lpstr>ＭＳ Ｐゴシック</vt:lpstr>
      <vt:lpstr>游ゴシック</vt:lpstr>
      <vt:lpstr>游ゴシック Light</vt:lpstr>
      <vt:lpstr>Arial</vt:lpstr>
      <vt:lpstr>Wingdings</vt:lpstr>
      <vt:lpstr>Office テーマ</vt:lpstr>
      <vt:lpstr> miniEvo CINEMA 針對聲音實裝</vt:lpstr>
      <vt:lpstr>聲音的再現及其處理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ikuo uchida</dc:creator>
  <cp:lastModifiedBy>Microsoft Office User</cp:lastModifiedBy>
  <cp:revision>24</cp:revision>
  <dcterms:created xsi:type="dcterms:W3CDTF">2024-06-02T09:32:02Z</dcterms:created>
  <dcterms:modified xsi:type="dcterms:W3CDTF">2024-09-09T09:19:00Z</dcterms:modified>
</cp:coreProperties>
</file>